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2" r:id="rId6"/>
    <p:sldId id="319" r:id="rId7"/>
    <p:sldId id="313" r:id="rId8"/>
    <p:sldId id="314" r:id="rId9"/>
    <p:sldId id="322" r:id="rId10"/>
    <p:sldId id="315" r:id="rId11"/>
    <p:sldId id="316" r:id="rId12"/>
    <p:sldId id="318" r:id="rId13"/>
    <p:sldId id="275" r:id="rId14"/>
    <p:sldId id="276" r:id="rId15"/>
    <p:sldId id="277" r:id="rId16"/>
    <p:sldId id="288" r:id="rId17"/>
    <p:sldId id="278" r:id="rId18"/>
    <p:sldId id="282"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62" d="100"/>
          <a:sy n="62"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8/6/2024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8/6/2024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8/6/2024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8/6/2024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8/6/2024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8/6/2024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8/6/2024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8/6/2024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8/6/2024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8/6/2024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hyperlink" Target="https://en.wikipedia.org/wiki/Unstructured_data"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hyperlink" Target="https://en.wikipedia.org/wiki/Natural_language_processing" TargetMode="External"/><Relationship Id="rId5" Type="http://schemas.openxmlformats.org/officeDocument/2006/relationships/image" Target="../media/image12.svg"/><Relationship Id="rId10" Type="http://schemas.openxmlformats.org/officeDocument/2006/relationships/hyperlink" Target="https://www.nltk.org/" TargetMode="External"/><Relationship Id="rId4" Type="http://schemas.openxmlformats.org/officeDocument/2006/relationships/image" Target="../media/image11.png"/><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hyperlink" Target="https://en.wikipedia.org/wiki/Natural_language_processing" TargetMode="External"/><Relationship Id="rId5" Type="http://schemas.openxmlformats.org/officeDocument/2006/relationships/image" Target="../media/image12.svg"/><Relationship Id="rId10" Type="http://schemas.openxmlformats.org/officeDocument/2006/relationships/hyperlink" Target="https://www.nltk.org/" TargetMode="External"/><Relationship Id="rId4" Type="http://schemas.openxmlformats.org/officeDocument/2006/relationships/image" Target="../media/image11.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hyperlink" Target="https://www.w3schools.com/python/matplotlib_intro.asp" TargetMode="External"/><Relationship Id="rId4" Type="http://schemas.openxmlformats.org/officeDocument/2006/relationships/image" Target="../media/image11.png"/><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21.jpe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20/04/the-ultimate-numpy-tutorial-for-data-science-beginners/?utm_source=top-python-libraries-ram&amp;utm_medium=blog&amp;utm_campaign=blackbel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urses.analyticsvidhya.com/courses/pandas-for-data-analysis-in-python?utm_source=top-python-libraries-ram&amp;utm_medium=blog&amp;utm_campaign=blackbelt"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www.hackerearth.com/practice/machine-learning/data-manipulation-visualisation-r-python/tutorial-data-manipulation-numpy-pandas-python/tutoria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0esU2RhHFiWA9waq3qQc7TcCpnBM4weA?usp=sharing"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dirty="0"/>
              <a:t>P</a:t>
            </a:r>
            <a:r>
              <a:rPr lang="en-US" sz="8000" dirty="0"/>
              <a:t>ython Libraries</a:t>
            </a: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287126" y="4589710"/>
            <a:ext cx="4940663" cy="4015411"/>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688"/>
          </a:p>
        </p:txBody>
      </p:sp>
      <p:sp>
        <p:nvSpPr>
          <p:cNvPr id="3" name="Freeform 3"/>
          <p:cNvSpPr/>
          <p:nvPr/>
        </p:nvSpPr>
        <p:spPr>
          <a:xfrm>
            <a:off x="2038351" y="2781487"/>
            <a:ext cx="928034" cy="199527"/>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688"/>
          </a:p>
        </p:txBody>
      </p:sp>
      <p:sp>
        <p:nvSpPr>
          <p:cNvPr id="4" name="Freeform 4"/>
          <p:cNvSpPr/>
          <p:nvPr/>
        </p:nvSpPr>
        <p:spPr>
          <a:xfrm rot="-5400000">
            <a:off x="810324" y="-557176"/>
            <a:ext cx="2221833" cy="1672434"/>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sz="1688"/>
          </a:p>
        </p:txBody>
      </p:sp>
      <p:sp>
        <p:nvSpPr>
          <p:cNvPr id="5" name="Freeform 5"/>
          <p:cNvSpPr/>
          <p:nvPr/>
        </p:nvSpPr>
        <p:spPr>
          <a:xfrm>
            <a:off x="9671544" y="426544"/>
            <a:ext cx="621313" cy="518513"/>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688"/>
          </a:p>
        </p:txBody>
      </p:sp>
      <p:sp>
        <p:nvSpPr>
          <p:cNvPr id="6" name="TextBox 6"/>
          <p:cNvSpPr txBox="1"/>
          <p:nvPr/>
        </p:nvSpPr>
        <p:spPr>
          <a:xfrm>
            <a:off x="1524000" y="98227"/>
            <a:ext cx="8559817" cy="1264770"/>
          </a:xfrm>
          <a:prstGeom prst="rect">
            <a:avLst/>
          </a:prstGeom>
        </p:spPr>
        <p:txBody>
          <a:bodyPr lIns="0" tIns="0" rIns="0" bIns="0" rtlCol="0" anchor="t">
            <a:spAutoFit/>
          </a:bodyPr>
          <a:lstStyle/>
          <a:p>
            <a:pPr>
              <a:lnSpc>
                <a:spcPts val="4826"/>
              </a:lnSpc>
            </a:pPr>
            <a:r>
              <a:rPr lang="en-US" sz="4875">
                <a:solidFill>
                  <a:srgbClr val="000000"/>
                </a:solidFill>
                <a:latin typeface="Hammersmith One"/>
                <a:ea typeface="Hammersmith One"/>
                <a:cs typeface="Hammersmith One"/>
                <a:sym typeface="Hammersmith One"/>
              </a:rPr>
              <a:t>NLTK(</a:t>
            </a:r>
            <a:r>
              <a:rPr lang="en-US" sz="4875" u="sng">
                <a:solidFill>
                  <a:srgbClr val="000000"/>
                </a:solidFill>
                <a:latin typeface="Hammersmith One"/>
                <a:ea typeface="Hammersmith One"/>
                <a:cs typeface="Hammersmith One"/>
                <a:sym typeface="Hammersmith One"/>
                <a:hlinkClick r:id="rId10" tooltip="https://www.nltk.org/"/>
              </a:rPr>
              <a:t>Natural Language Toolkit</a:t>
            </a:r>
          </a:p>
        </p:txBody>
      </p:sp>
      <p:sp>
        <p:nvSpPr>
          <p:cNvPr id="7" name="TextBox 7"/>
          <p:cNvSpPr txBox="1"/>
          <p:nvPr/>
        </p:nvSpPr>
        <p:spPr>
          <a:xfrm>
            <a:off x="1702609" y="1101868"/>
            <a:ext cx="8819789" cy="3950056"/>
          </a:xfrm>
          <a:prstGeom prst="rect">
            <a:avLst/>
          </a:prstGeom>
        </p:spPr>
        <p:txBody>
          <a:bodyPr lIns="0" tIns="0" rIns="0" bIns="0" rtlCol="0" anchor="t">
            <a:spAutoFit/>
          </a:bodyPr>
          <a:lstStyle/>
          <a:p>
            <a:pPr>
              <a:lnSpc>
                <a:spcPts val="3914"/>
              </a:lnSpc>
            </a:pPr>
            <a:r>
              <a:rPr lang="en-US" sz="2060" u="sng" dirty="0">
                <a:solidFill>
                  <a:srgbClr val="737373"/>
                </a:solidFill>
                <a:latin typeface="Poppins"/>
                <a:ea typeface="Poppins"/>
                <a:cs typeface="Poppins"/>
                <a:sym typeface="Poppins"/>
                <a:hlinkClick r:id="rId11" tooltip="https://en.wikipedia.org/wiki/Natural_language_processing"/>
              </a:rPr>
              <a:t>Natural language processing</a:t>
            </a:r>
            <a:r>
              <a:rPr lang="en-US" sz="2060" dirty="0">
                <a:solidFill>
                  <a:srgbClr val="737373"/>
                </a:solidFill>
                <a:latin typeface="Poppins"/>
                <a:ea typeface="Poppins"/>
                <a:cs typeface="Poppins"/>
                <a:sym typeface="Poppins"/>
              </a:rPr>
              <a:t> (NLP) is a field that focuses on making natural human language usable by computer programs. NLTK, or </a:t>
            </a:r>
            <a:r>
              <a:rPr lang="en-US" sz="2060" u="sng" dirty="0">
                <a:solidFill>
                  <a:srgbClr val="737373"/>
                </a:solidFill>
                <a:latin typeface="Poppins"/>
                <a:ea typeface="Poppins"/>
                <a:cs typeface="Poppins"/>
                <a:sym typeface="Poppins"/>
                <a:hlinkClick r:id="rId10" tooltip="https://www.nltk.org/"/>
              </a:rPr>
              <a:t>Natural Language Toolkit</a:t>
            </a:r>
            <a:r>
              <a:rPr lang="en-US" sz="2060" dirty="0">
                <a:solidFill>
                  <a:srgbClr val="737373"/>
                </a:solidFill>
                <a:latin typeface="Poppins"/>
                <a:ea typeface="Poppins"/>
                <a:cs typeface="Poppins"/>
                <a:sym typeface="Poppins"/>
              </a:rPr>
              <a:t>, is a Python package that you can use for NLP.</a:t>
            </a:r>
          </a:p>
          <a:p>
            <a:pPr>
              <a:lnSpc>
                <a:spcPts val="3914"/>
              </a:lnSpc>
            </a:pPr>
            <a:r>
              <a:rPr lang="en-US" sz="2060" dirty="0">
                <a:solidFill>
                  <a:srgbClr val="737373"/>
                </a:solidFill>
                <a:latin typeface="Poppins"/>
                <a:ea typeface="Poppins"/>
                <a:cs typeface="Poppins"/>
                <a:sym typeface="Poppins"/>
              </a:rPr>
              <a:t>A lot of the data is </a:t>
            </a:r>
            <a:r>
              <a:rPr lang="en-US" sz="2060" u="sng" dirty="0">
                <a:solidFill>
                  <a:srgbClr val="737373"/>
                </a:solidFill>
                <a:latin typeface="Poppins"/>
                <a:ea typeface="Poppins"/>
                <a:cs typeface="Poppins"/>
                <a:sym typeface="Poppins"/>
                <a:hlinkClick r:id="rId12" tooltip="https://en.wikipedia.org/wiki/Unstructured_data"/>
              </a:rPr>
              <a:t>unstructured data</a:t>
            </a:r>
            <a:r>
              <a:rPr lang="en-US" sz="2060" dirty="0">
                <a:solidFill>
                  <a:srgbClr val="737373"/>
                </a:solidFill>
                <a:latin typeface="Poppins"/>
                <a:ea typeface="Poppins"/>
                <a:cs typeface="Poppins"/>
                <a:sym typeface="Poppins"/>
              </a:rPr>
              <a:t> and contains human-readable text.  To analyze that data programmatically, we first need to preprocess it. </a:t>
            </a:r>
          </a:p>
          <a:p>
            <a:pPr>
              <a:lnSpc>
                <a:spcPts val="3914"/>
              </a:lnSpc>
            </a:pPr>
            <a:endParaRPr lang="en-US" sz="2060" dirty="0">
              <a:solidFill>
                <a:srgbClr val="737373"/>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287126" y="4589710"/>
            <a:ext cx="4940663" cy="4015411"/>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688"/>
          </a:p>
        </p:txBody>
      </p:sp>
      <p:sp>
        <p:nvSpPr>
          <p:cNvPr id="3" name="Freeform 3"/>
          <p:cNvSpPr/>
          <p:nvPr/>
        </p:nvSpPr>
        <p:spPr>
          <a:xfrm>
            <a:off x="2038351" y="2781487"/>
            <a:ext cx="928034" cy="199527"/>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688"/>
          </a:p>
        </p:txBody>
      </p:sp>
      <p:sp>
        <p:nvSpPr>
          <p:cNvPr id="4" name="Freeform 4"/>
          <p:cNvSpPr/>
          <p:nvPr/>
        </p:nvSpPr>
        <p:spPr>
          <a:xfrm rot="-5400000">
            <a:off x="810324" y="-557176"/>
            <a:ext cx="2221833" cy="1672434"/>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sz="1688"/>
          </a:p>
        </p:txBody>
      </p:sp>
      <p:sp>
        <p:nvSpPr>
          <p:cNvPr id="5" name="Freeform 5"/>
          <p:cNvSpPr/>
          <p:nvPr/>
        </p:nvSpPr>
        <p:spPr>
          <a:xfrm>
            <a:off x="9671544" y="426544"/>
            <a:ext cx="621313" cy="518513"/>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688"/>
          </a:p>
        </p:txBody>
      </p:sp>
      <p:sp>
        <p:nvSpPr>
          <p:cNvPr id="6" name="TextBox 6"/>
          <p:cNvSpPr txBox="1"/>
          <p:nvPr/>
        </p:nvSpPr>
        <p:spPr>
          <a:xfrm>
            <a:off x="1524000" y="98227"/>
            <a:ext cx="8559817" cy="1264770"/>
          </a:xfrm>
          <a:prstGeom prst="rect">
            <a:avLst/>
          </a:prstGeom>
        </p:spPr>
        <p:txBody>
          <a:bodyPr lIns="0" tIns="0" rIns="0" bIns="0" rtlCol="0" anchor="t">
            <a:spAutoFit/>
          </a:bodyPr>
          <a:lstStyle/>
          <a:p>
            <a:pPr>
              <a:lnSpc>
                <a:spcPts val="4826"/>
              </a:lnSpc>
            </a:pPr>
            <a:r>
              <a:rPr lang="en-US" sz="4875" dirty="0">
                <a:solidFill>
                  <a:srgbClr val="000000"/>
                </a:solidFill>
                <a:latin typeface="Hammersmith One"/>
                <a:ea typeface="Hammersmith One"/>
                <a:cs typeface="Hammersmith One"/>
                <a:sym typeface="Hammersmith One"/>
              </a:rPr>
              <a:t>NLTK(</a:t>
            </a:r>
            <a:r>
              <a:rPr lang="en-US" sz="4875" u="sng" dirty="0">
                <a:solidFill>
                  <a:srgbClr val="000000"/>
                </a:solidFill>
                <a:latin typeface="Hammersmith One"/>
                <a:ea typeface="Hammersmith One"/>
                <a:cs typeface="Hammersmith One"/>
                <a:sym typeface="Hammersmith One"/>
                <a:hlinkClick r:id="rId10" tooltip="https://www.nltk.org/"/>
              </a:rPr>
              <a:t>Natural Language Toolkit</a:t>
            </a:r>
          </a:p>
        </p:txBody>
      </p:sp>
      <p:sp>
        <p:nvSpPr>
          <p:cNvPr id="7" name="TextBox 7"/>
          <p:cNvSpPr txBox="1"/>
          <p:nvPr/>
        </p:nvSpPr>
        <p:spPr>
          <a:xfrm>
            <a:off x="1085023" y="1831417"/>
            <a:ext cx="9437375" cy="2449645"/>
          </a:xfrm>
          <a:prstGeom prst="rect">
            <a:avLst/>
          </a:prstGeom>
        </p:spPr>
        <p:txBody>
          <a:bodyPr wrap="square" lIns="0" tIns="0" rIns="0" bIns="0" rtlCol="0" anchor="t">
            <a:spAutoFit/>
          </a:bodyPr>
          <a:lstStyle/>
          <a:p>
            <a:pPr>
              <a:lnSpc>
                <a:spcPts val="3914"/>
              </a:lnSpc>
            </a:pPr>
            <a:r>
              <a:rPr lang="en-US" sz="2060" u="sng" dirty="0">
                <a:solidFill>
                  <a:srgbClr val="737373"/>
                </a:solidFill>
                <a:latin typeface="Poppins"/>
                <a:ea typeface="Poppins"/>
                <a:cs typeface="Poppins"/>
                <a:sym typeface="Poppins"/>
                <a:hlinkClick r:id="rId11" tooltip="https://en.wikipedia.org/wiki/Natural_language_processing"/>
              </a:rPr>
              <a:t>(</a:t>
            </a:r>
            <a:r>
              <a:rPr lang="en-US" sz="2060" u="sng" dirty="0">
                <a:solidFill>
                  <a:srgbClr val="737373"/>
                </a:solidFill>
                <a:latin typeface="Poppins"/>
                <a:ea typeface="Poppins"/>
                <a:cs typeface="Poppins"/>
                <a:sym typeface="Poppins"/>
              </a:rPr>
              <a:t>NLTK) is one of the largest Python libraries for performing various Natural Language Processing tasks. </a:t>
            </a:r>
          </a:p>
          <a:p>
            <a:pPr>
              <a:lnSpc>
                <a:spcPts val="3914"/>
              </a:lnSpc>
            </a:pPr>
            <a:r>
              <a:rPr lang="en-US" sz="2060" u="sng" dirty="0">
                <a:solidFill>
                  <a:srgbClr val="737373"/>
                </a:solidFill>
                <a:latin typeface="Poppins"/>
                <a:ea typeface="Poppins"/>
                <a:cs typeface="Poppins"/>
                <a:sym typeface="Poppins"/>
              </a:rPr>
              <a:t>From rudimentary tasks such as text pre-processing to tasks like vectorized representation of text – NLTK’s API has covered everything.</a:t>
            </a:r>
          </a:p>
          <a:p>
            <a:pPr>
              <a:lnSpc>
                <a:spcPts val="3914"/>
              </a:lnSpc>
            </a:pPr>
            <a:r>
              <a:rPr lang="en-US" sz="2060" u="sng" dirty="0">
                <a:solidFill>
                  <a:srgbClr val="737373"/>
                </a:solidFill>
                <a:latin typeface="Poppins"/>
                <a:ea typeface="Poppins"/>
                <a:cs typeface="Poppins"/>
                <a:sym typeface="Poppins"/>
              </a:rPr>
              <a:t> </a:t>
            </a:r>
            <a:endParaRPr lang="en-US" sz="2060" u="sng" dirty="0">
              <a:solidFill>
                <a:srgbClr val="737373"/>
              </a:solidFill>
              <a:latin typeface="Poppins"/>
              <a:ea typeface="Poppins"/>
              <a:cs typeface="Poppins"/>
              <a:sym typeface="Poppins"/>
              <a:hlinkClick r:id="rId11" tooltip="https://en.wikipedia.org/wiki/Natural_language_processing"/>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287126" y="4589710"/>
            <a:ext cx="4940663" cy="4015411"/>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688"/>
          </a:p>
        </p:txBody>
      </p:sp>
      <p:sp>
        <p:nvSpPr>
          <p:cNvPr id="3" name="Freeform 3"/>
          <p:cNvSpPr/>
          <p:nvPr/>
        </p:nvSpPr>
        <p:spPr>
          <a:xfrm>
            <a:off x="2038351" y="2781487"/>
            <a:ext cx="928034" cy="199527"/>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688"/>
          </a:p>
        </p:txBody>
      </p:sp>
      <p:sp>
        <p:nvSpPr>
          <p:cNvPr id="4" name="TextBox 4"/>
          <p:cNvSpPr txBox="1"/>
          <p:nvPr/>
        </p:nvSpPr>
        <p:spPr>
          <a:xfrm>
            <a:off x="1730398" y="-11084"/>
            <a:ext cx="8729142" cy="4649734"/>
          </a:xfrm>
          <a:prstGeom prst="rect">
            <a:avLst/>
          </a:prstGeom>
        </p:spPr>
        <p:txBody>
          <a:bodyPr lIns="0" tIns="0" rIns="0" bIns="0" rtlCol="0" anchor="t">
            <a:spAutoFit/>
          </a:bodyPr>
          <a:lstStyle/>
          <a:p>
            <a:pPr marL="468944" lvl="1" indent="-234473">
              <a:lnSpc>
                <a:spcPts val="4127"/>
              </a:lnSpc>
              <a:buAutoNum type="arabicPeriod"/>
            </a:pPr>
            <a:r>
              <a:rPr lang="en-US" sz="2171">
                <a:solidFill>
                  <a:srgbClr val="737373"/>
                </a:solidFill>
                <a:latin typeface="Poppins"/>
                <a:ea typeface="Poppins"/>
                <a:cs typeface="Poppins"/>
                <a:sym typeface="Poppins"/>
              </a:rPr>
              <a:t>Punkt is a natural language processing (NLP) toolkit that specializes in Word tokenization, sentence boundary detection and tokenization. It's particularly useful for splitting text into individual sentences and words. Unsupervised learning: Punkt can be trained on raw text without requiring manually annotated training data. It is Language independence. It can hadle Abbreviation </a:t>
            </a:r>
          </a:p>
          <a:p>
            <a:pPr>
              <a:lnSpc>
                <a:spcPts val="4127"/>
              </a:lnSpc>
            </a:pPr>
            <a:endParaRPr lang="en-US" sz="2171">
              <a:solidFill>
                <a:srgbClr val="737373"/>
              </a:solidFill>
              <a:latin typeface="Poppins"/>
              <a:ea typeface="Poppins"/>
              <a:cs typeface="Poppins"/>
              <a:sym typeface="Poppins"/>
            </a:endParaRPr>
          </a:p>
          <a:p>
            <a:pPr>
              <a:lnSpc>
                <a:spcPts val="3771"/>
              </a:lnSpc>
            </a:pPr>
            <a:endParaRPr lang="en-US" sz="2171">
              <a:solidFill>
                <a:srgbClr val="737373"/>
              </a:solidFill>
              <a:latin typeface="Poppins"/>
              <a:ea typeface="Poppins"/>
              <a:cs typeface="Poppins"/>
              <a:sym typeface="Poppins"/>
            </a:endParaRPr>
          </a:p>
        </p:txBody>
      </p:sp>
      <p:sp>
        <p:nvSpPr>
          <p:cNvPr id="5" name="Freeform 5"/>
          <p:cNvSpPr/>
          <p:nvPr/>
        </p:nvSpPr>
        <p:spPr>
          <a:xfrm rot="-5400000">
            <a:off x="810324" y="-557176"/>
            <a:ext cx="2221833" cy="1672434"/>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sz="1688"/>
          </a:p>
        </p:txBody>
      </p:sp>
      <p:sp>
        <p:nvSpPr>
          <p:cNvPr id="6" name="Freeform 6"/>
          <p:cNvSpPr/>
          <p:nvPr/>
        </p:nvSpPr>
        <p:spPr>
          <a:xfrm>
            <a:off x="9671544" y="426544"/>
            <a:ext cx="621313" cy="518513"/>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688"/>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287126" y="4589710"/>
            <a:ext cx="4940663" cy="4015411"/>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688"/>
          </a:p>
        </p:txBody>
      </p:sp>
      <p:sp>
        <p:nvSpPr>
          <p:cNvPr id="3" name="Freeform 3"/>
          <p:cNvSpPr/>
          <p:nvPr/>
        </p:nvSpPr>
        <p:spPr>
          <a:xfrm>
            <a:off x="2038351" y="2781487"/>
            <a:ext cx="928034" cy="199527"/>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688"/>
          </a:p>
        </p:txBody>
      </p:sp>
      <p:sp>
        <p:nvSpPr>
          <p:cNvPr id="5" name="Freeform 5"/>
          <p:cNvSpPr/>
          <p:nvPr/>
        </p:nvSpPr>
        <p:spPr>
          <a:xfrm>
            <a:off x="1849930" y="945056"/>
            <a:ext cx="2358593" cy="1136502"/>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r>
              <a:rPr lang="en-GB" sz="2625" b="1" dirty="0"/>
              <a:t>MATPLOTLIB</a:t>
            </a:r>
            <a:endParaRPr lang="en-IN" sz="2625" b="1" dirty="0"/>
          </a:p>
        </p:txBody>
      </p:sp>
      <p:sp>
        <p:nvSpPr>
          <p:cNvPr id="6" name="Freeform 6"/>
          <p:cNvSpPr/>
          <p:nvPr/>
        </p:nvSpPr>
        <p:spPr>
          <a:xfrm>
            <a:off x="9671544" y="426544"/>
            <a:ext cx="621313" cy="518513"/>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688"/>
          </a:p>
        </p:txBody>
      </p:sp>
      <p:sp>
        <p:nvSpPr>
          <p:cNvPr id="8" name="TextBox 7">
            <a:extLst>
              <a:ext uri="{FF2B5EF4-FFF2-40B4-BE49-F238E27FC236}">
                <a16:creationId xmlns:a16="http://schemas.microsoft.com/office/drawing/2014/main" id="{5DF24A87-2654-7FE9-D114-E6FF75F001A3}"/>
              </a:ext>
            </a:extLst>
          </p:cNvPr>
          <p:cNvSpPr txBox="1"/>
          <p:nvPr/>
        </p:nvSpPr>
        <p:spPr>
          <a:xfrm>
            <a:off x="4208522" y="461612"/>
            <a:ext cx="6245165" cy="1650837"/>
          </a:xfrm>
          <a:prstGeom prst="rect">
            <a:avLst/>
          </a:prstGeom>
          <a:noFill/>
        </p:spPr>
        <p:txBody>
          <a:bodyPr wrap="square">
            <a:spAutoFit/>
          </a:bodyPr>
          <a:lstStyle/>
          <a:p>
            <a:pPr marL="267891" indent="-267891">
              <a:buFont typeface="Arial" panose="020B0604020202020204" pitchFamily="34" charset="0"/>
              <a:buChar char="•"/>
            </a:pPr>
            <a:r>
              <a:rPr lang="en-GB" sz="1688" dirty="0"/>
              <a:t>Matplotlib is a powerful plotting library in Python used for creating static, animated, and interactive visualizations. </a:t>
            </a:r>
          </a:p>
          <a:p>
            <a:pPr marL="267891" indent="-267891">
              <a:buFont typeface="Arial" panose="020B0604020202020204" pitchFamily="34" charset="0"/>
              <a:buChar char="•"/>
            </a:pPr>
            <a:r>
              <a:rPr lang="en-GB" sz="1688" dirty="0"/>
              <a:t>represent data graphically, making it easier to </a:t>
            </a:r>
            <a:r>
              <a:rPr lang="en-GB" sz="1688" dirty="0" err="1"/>
              <a:t>analyze</a:t>
            </a:r>
            <a:r>
              <a:rPr lang="en-GB" sz="1688" dirty="0"/>
              <a:t> and understand. </a:t>
            </a:r>
          </a:p>
          <a:p>
            <a:pPr marL="267891" indent="-267891">
              <a:buFont typeface="Arial" panose="020B0604020202020204" pitchFamily="34" charset="0"/>
              <a:buChar char="•"/>
            </a:pPr>
            <a:r>
              <a:rPr lang="en-GB" sz="1688" dirty="0"/>
              <a:t>It was originally developed by John D. Hunter in 2003 and is now maintained by a large community of developers.</a:t>
            </a:r>
            <a:endParaRPr lang="en-IN" sz="1688" dirty="0"/>
          </a:p>
        </p:txBody>
      </p:sp>
      <p:sp>
        <p:nvSpPr>
          <p:cNvPr id="10" name="TextBox 9">
            <a:extLst>
              <a:ext uri="{FF2B5EF4-FFF2-40B4-BE49-F238E27FC236}">
                <a16:creationId xmlns:a16="http://schemas.microsoft.com/office/drawing/2014/main" id="{5C91062D-2848-DF3A-80D1-40743712CFD5}"/>
              </a:ext>
            </a:extLst>
          </p:cNvPr>
          <p:cNvSpPr txBox="1"/>
          <p:nvPr/>
        </p:nvSpPr>
        <p:spPr>
          <a:xfrm>
            <a:off x="1849929" y="2365979"/>
            <a:ext cx="8603757" cy="3988592"/>
          </a:xfrm>
          <a:prstGeom prst="rect">
            <a:avLst/>
          </a:prstGeom>
          <a:noFill/>
        </p:spPr>
        <p:txBody>
          <a:bodyPr wrap="square">
            <a:spAutoFit/>
          </a:bodyPr>
          <a:lstStyle/>
          <a:p>
            <a:pPr algn="l" fontAlgn="base"/>
            <a:r>
              <a:rPr lang="en-GB" sz="1688" dirty="0"/>
              <a:t>Key Features of Matplotlib:</a:t>
            </a:r>
          </a:p>
          <a:p>
            <a:pPr algn="l" fontAlgn="base">
              <a:buFont typeface="+mj-lt"/>
              <a:buAutoNum type="arabicPeriod"/>
            </a:pPr>
            <a:r>
              <a:rPr lang="en-GB" sz="1688" dirty="0"/>
              <a:t>Versatility:  wide range of plots, including line plots, scatter plots, bar plots, histograms, pie charts, and more.</a:t>
            </a:r>
          </a:p>
          <a:p>
            <a:pPr algn="l" fontAlgn="base">
              <a:buFont typeface="+mj-lt"/>
              <a:buAutoNum type="arabicPeriod" startAt="2"/>
            </a:pPr>
            <a:r>
              <a:rPr lang="en-GB" sz="1688" dirty="0"/>
              <a:t>Customization: It offers extensive customization options to control every aspect of the plot, such as line styles, </a:t>
            </a:r>
            <a:r>
              <a:rPr lang="en-GB" sz="1688" dirty="0" err="1"/>
              <a:t>colors</a:t>
            </a:r>
            <a:r>
              <a:rPr lang="en-GB" sz="1688" dirty="0"/>
              <a:t>, markers, labels, and annotations.</a:t>
            </a:r>
          </a:p>
          <a:p>
            <a:pPr algn="l" fontAlgn="base">
              <a:buFont typeface="+mj-lt"/>
              <a:buAutoNum type="arabicPeriod" startAt="3"/>
            </a:pPr>
            <a:r>
              <a:rPr lang="en-GB" sz="1688" dirty="0"/>
              <a:t>Integration with NumPy: Matplotlib integrates seamlessly with NumPy, making it easy to plot data arrays directly.</a:t>
            </a:r>
          </a:p>
          <a:p>
            <a:pPr algn="l" fontAlgn="base">
              <a:buFont typeface="+mj-lt"/>
              <a:buAutoNum type="arabicPeriod" startAt="4"/>
            </a:pPr>
            <a:r>
              <a:rPr lang="en-GB" sz="1688" dirty="0"/>
              <a:t>Publication Quality: Matplotlib produces high-quality plots suitable for publication with fine-grained control over the plot aesthetics.</a:t>
            </a:r>
          </a:p>
          <a:p>
            <a:pPr algn="l" fontAlgn="base">
              <a:buFont typeface="+mj-lt"/>
              <a:buAutoNum type="arabicPeriod" startAt="5"/>
            </a:pPr>
            <a:r>
              <a:rPr lang="en-GB" sz="1688" dirty="0"/>
              <a:t>Extensible: Matplotlib is highly extensible, with a large ecosystem of add-on toolkits and extensions like Seaborn, Pandas plotting functions, and Basemap for geographical plotting.</a:t>
            </a:r>
          </a:p>
          <a:p>
            <a:pPr algn="l" fontAlgn="base">
              <a:buFont typeface="+mj-lt"/>
              <a:buAutoNum type="arabicPeriod" startAt="6"/>
            </a:pPr>
            <a:r>
              <a:rPr lang="en-GB" sz="1688" dirty="0"/>
              <a:t>Cross-Platform: It is platform-independent and can run on various operating systems, including Windows, macOS, and Linux.</a:t>
            </a:r>
          </a:p>
          <a:p>
            <a:pPr algn="l" fontAlgn="base"/>
            <a:r>
              <a:rPr lang="en-GB" sz="1688" dirty="0"/>
              <a:t> </a:t>
            </a:r>
            <a:r>
              <a:rPr lang="en-GB" sz="1688" dirty="0">
                <a:hlinkClick r:id="rId10"/>
              </a:rPr>
              <a:t>https://www.w3schools.com/python/matplotlib_intro.asp</a:t>
            </a:r>
            <a:endParaRPr lang="en-GB" sz="1688" dirty="0"/>
          </a:p>
          <a:p>
            <a:pPr algn="l" fontAlgn="base">
              <a:buFont typeface="+mj-lt"/>
              <a:buAutoNum type="arabicPeriod" startAt="7"/>
            </a:pPr>
            <a:endParaRPr lang="en-GB" sz="1688" dirty="0"/>
          </a:p>
        </p:txBody>
      </p:sp>
    </p:spTree>
    <p:extLst>
      <p:ext uri="{BB962C8B-B14F-4D97-AF65-F5344CB8AC3E}">
        <p14:creationId xmlns:p14="http://schemas.microsoft.com/office/powerpoint/2010/main" val="5907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532821" y="5171754"/>
            <a:ext cx="2184384" cy="1686246"/>
          </a:xfrm>
          <a:prstGeom prst="rect">
            <a:avLst/>
          </a:prstGeom>
        </p:spPr>
      </p:pic>
      <p:sp>
        <p:nvSpPr>
          <p:cNvPr id="7" name="Freeform 7"/>
          <p:cNvSpPr/>
          <p:nvPr/>
        </p:nvSpPr>
        <p:spPr>
          <a:xfrm>
            <a:off x="809650" y="3035174"/>
            <a:ext cx="5990228" cy="928485"/>
          </a:xfrm>
          <a:custGeom>
            <a:avLst/>
            <a:gdLst/>
            <a:ahLst/>
            <a:cxnLst/>
            <a:rect l="l" t="t" r="r" b="b"/>
            <a:pathLst>
              <a:path w="6389577" h="990384">
                <a:moveTo>
                  <a:pt x="0" y="0"/>
                </a:moveTo>
                <a:lnTo>
                  <a:pt x="6389577" y="0"/>
                </a:lnTo>
                <a:lnTo>
                  <a:pt x="6389577" y="990384"/>
                </a:lnTo>
                <a:lnTo>
                  <a:pt x="0" y="990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688"/>
          </a:p>
        </p:txBody>
      </p:sp>
      <p:sp>
        <p:nvSpPr>
          <p:cNvPr id="8" name="TextBox 8"/>
          <p:cNvSpPr txBox="1"/>
          <p:nvPr/>
        </p:nvSpPr>
        <p:spPr>
          <a:xfrm>
            <a:off x="1666875" y="16886"/>
            <a:ext cx="7958138" cy="5591274"/>
          </a:xfrm>
          <a:prstGeom prst="rect">
            <a:avLst/>
          </a:prstGeom>
        </p:spPr>
        <p:txBody>
          <a:bodyPr wrap="square" lIns="0" tIns="0" rIns="0" bIns="0" rtlCol="0" anchor="t">
            <a:spAutoFit/>
          </a:bodyPr>
          <a:lstStyle/>
          <a:p>
            <a:pPr algn="ctr">
              <a:lnSpc>
                <a:spcPts val="5796"/>
              </a:lnSpc>
              <a:spcBef>
                <a:spcPct val="0"/>
              </a:spcBef>
            </a:pPr>
            <a:r>
              <a:rPr lang="en-US" sz="2250" dirty="0">
                <a:solidFill>
                  <a:srgbClr val="000000"/>
                </a:solidFill>
                <a:latin typeface="Hammersmith One"/>
                <a:ea typeface="Hammersmith One"/>
                <a:cs typeface="Hammersmith One"/>
                <a:sym typeface="Hammersmith One"/>
              </a:rPr>
              <a:t>Some Applications of NLTK</a:t>
            </a:r>
          </a:p>
          <a:p>
            <a:pPr marL="321469" indent="-321469">
              <a:spcBef>
                <a:spcPct val="0"/>
              </a:spcBef>
              <a:buFont typeface="Arial" panose="020B0604020202020204" pitchFamily="34" charset="0"/>
              <a:buChar char="•"/>
            </a:pPr>
            <a:r>
              <a:rPr lang="en-US" sz="2250" dirty="0">
                <a:solidFill>
                  <a:srgbClr val="000000"/>
                </a:solidFill>
                <a:latin typeface="Hammersmith One"/>
                <a:sym typeface="Hammersmith One"/>
              </a:rPr>
              <a:t>Tokenization: </a:t>
            </a:r>
            <a:r>
              <a:rPr lang="en-US" sz="2250" dirty="0">
                <a:solidFill>
                  <a:srgbClr val="000000"/>
                </a:solidFill>
                <a:sym typeface="Hammersmith One"/>
              </a:rPr>
              <a:t>It </a:t>
            </a:r>
            <a:r>
              <a:rPr lang="en-GB" sz="2250" dirty="0">
                <a:solidFill>
                  <a:srgbClr val="000000"/>
                </a:solidFill>
              </a:rPr>
              <a:t>refers to break down the text into smaller units. </a:t>
            </a:r>
          </a:p>
          <a:p>
            <a:pPr>
              <a:spcBef>
                <a:spcPct val="0"/>
              </a:spcBef>
            </a:pPr>
            <a:r>
              <a:rPr lang="en-GB" sz="2250" dirty="0">
                <a:solidFill>
                  <a:srgbClr val="000000"/>
                </a:solidFill>
              </a:rPr>
              <a:t>splitting paragraphs into sentences and sentences into words. It is one of the initial steps of any NLP pipeline.</a:t>
            </a:r>
            <a:endParaRPr lang="en-US" sz="2250" dirty="0">
              <a:solidFill>
                <a:srgbClr val="000000"/>
              </a:solidFill>
              <a:sym typeface="Hammersmith One"/>
            </a:endParaRPr>
          </a:p>
          <a:p>
            <a:pPr algn="l" rtl="0" fontAlgn="base"/>
            <a:r>
              <a:rPr lang="en-US" sz="2250" dirty="0">
                <a:solidFill>
                  <a:srgbClr val="000000"/>
                </a:solidFill>
                <a:latin typeface="Hammersmith One"/>
                <a:sym typeface="Hammersmith One"/>
              </a:rPr>
              <a:t>Stemming and Lemmatization : </a:t>
            </a:r>
            <a:r>
              <a:rPr lang="en-GB" sz="2250" dirty="0">
                <a:solidFill>
                  <a:srgbClr val="000000"/>
                </a:solidFill>
              </a:rPr>
              <a:t> In NLP we are not much interested in the form of words – rather, we are concerned with the meaning that the words intend to convey. Thus, we  map every word of the language to its root/base form. This process is called canonicalization. </a:t>
            </a:r>
          </a:p>
          <a:p>
            <a:pPr algn="l" rtl="0" fontAlgn="base"/>
            <a:r>
              <a:rPr lang="en-GB" sz="2250" dirty="0">
                <a:solidFill>
                  <a:srgbClr val="000000"/>
                </a:solidFill>
              </a:rPr>
              <a:t>E.g. The words ‘play’, ‘plays’, ‘played’, and ‘playing’ convey the same action – the base form is  ‘play’.</a:t>
            </a:r>
          </a:p>
          <a:p>
            <a:pPr>
              <a:spcBef>
                <a:spcPct val="0"/>
              </a:spcBef>
            </a:pPr>
            <a:r>
              <a:rPr lang="en-US" sz="2250" dirty="0">
                <a:solidFill>
                  <a:srgbClr val="000000"/>
                </a:solidFill>
                <a:latin typeface="Hammersmith One"/>
                <a:ea typeface="Hammersmith One"/>
                <a:cs typeface="Hammersmith One"/>
                <a:sym typeface="Hammersmith One"/>
              </a:rPr>
              <a:t>Part of Speech Tagging (POS):</a:t>
            </a:r>
            <a:r>
              <a:rPr lang="en-GB" sz="2250" dirty="0">
                <a:solidFill>
                  <a:srgbClr val="000000"/>
                </a:solidFill>
              </a:rPr>
              <a:t> refers to assigning each word of a sentence to its part of speech, to give a better syntactic overview of a sentence. </a:t>
            </a:r>
            <a:endParaRPr lang="en-US" sz="2250" dirty="0">
              <a:solidFill>
                <a:srgbClr val="000000"/>
              </a:solidFill>
              <a:sym typeface="Hammersmith On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8239125" y="4987052"/>
            <a:ext cx="2184384" cy="1686246"/>
          </a:xfrm>
          <a:prstGeom prst="rect">
            <a:avLst/>
          </a:prstGeom>
        </p:spPr>
      </p:pic>
      <p:sp>
        <p:nvSpPr>
          <p:cNvPr id="7" name="Freeform 7"/>
          <p:cNvSpPr/>
          <p:nvPr/>
        </p:nvSpPr>
        <p:spPr>
          <a:xfrm>
            <a:off x="809650" y="3035174"/>
            <a:ext cx="5990228" cy="928485"/>
          </a:xfrm>
          <a:custGeom>
            <a:avLst/>
            <a:gdLst/>
            <a:ahLst/>
            <a:cxnLst/>
            <a:rect l="l" t="t" r="r" b="b"/>
            <a:pathLst>
              <a:path w="6389577" h="990384">
                <a:moveTo>
                  <a:pt x="0" y="0"/>
                </a:moveTo>
                <a:lnTo>
                  <a:pt x="6389577" y="0"/>
                </a:lnTo>
                <a:lnTo>
                  <a:pt x="6389577" y="990384"/>
                </a:lnTo>
                <a:lnTo>
                  <a:pt x="0" y="9903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688"/>
          </a:p>
        </p:txBody>
      </p:sp>
      <p:pic>
        <p:nvPicPr>
          <p:cNvPr id="3" name="Picture 2">
            <a:extLst>
              <a:ext uri="{FF2B5EF4-FFF2-40B4-BE49-F238E27FC236}">
                <a16:creationId xmlns:a16="http://schemas.microsoft.com/office/drawing/2014/main" id="{C1D0A3AA-307B-A540-D505-972013E1E6DF}"/>
              </a:ext>
            </a:extLst>
          </p:cNvPr>
          <p:cNvPicPr>
            <a:picLocks noChangeAspect="1"/>
          </p:cNvPicPr>
          <p:nvPr/>
        </p:nvPicPr>
        <p:blipFill>
          <a:blip r:embed="rId5"/>
          <a:stretch>
            <a:fillRect/>
          </a:stretch>
        </p:blipFill>
        <p:spPr>
          <a:xfrm>
            <a:off x="1769725" y="239461"/>
            <a:ext cx="7117955" cy="3724199"/>
          </a:xfrm>
          <a:prstGeom prst="rect">
            <a:avLst/>
          </a:prstGeom>
        </p:spPr>
      </p:pic>
    </p:spTree>
    <p:extLst>
      <p:ext uri="{BB962C8B-B14F-4D97-AF65-F5344CB8AC3E}">
        <p14:creationId xmlns:p14="http://schemas.microsoft.com/office/powerpoint/2010/main" val="324391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287126" y="4589710"/>
            <a:ext cx="4940663" cy="4015411"/>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688"/>
          </a:p>
        </p:txBody>
      </p:sp>
      <p:sp>
        <p:nvSpPr>
          <p:cNvPr id="3" name="Freeform 3"/>
          <p:cNvSpPr/>
          <p:nvPr/>
        </p:nvSpPr>
        <p:spPr>
          <a:xfrm>
            <a:off x="2038351" y="2781487"/>
            <a:ext cx="928034" cy="199527"/>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688"/>
          </a:p>
        </p:txBody>
      </p:sp>
      <p:sp>
        <p:nvSpPr>
          <p:cNvPr id="4" name="TextBox 4"/>
          <p:cNvSpPr txBox="1"/>
          <p:nvPr/>
        </p:nvSpPr>
        <p:spPr>
          <a:xfrm>
            <a:off x="1849930" y="670213"/>
            <a:ext cx="8729142" cy="472309"/>
          </a:xfrm>
          <a:prstGeom prst="rect">
            <a:avLst/>
          </a:prstGeom>
        </p:spPr>
        <p:txBody>
          <a:bodyPr lIns="0" tIns="0" rIns="0" bIns="0" rtlCol="0" anchor="t">
            <a:spAutoFit/>
          </a:bodyPr>
          <a:lstStyle/>
          <a:p>
            <a:pPr>
              <a:lnSpc>
                <a:spcPts val="4127"/>
              </a:lnSpc>
            </a:pPr>
            <a:r>
              <a:rPr lang="en-US" sz="2171" dirty="0">
                <a:solidFill>
                  <a:srgbClr val="737373"/>
                </a:solidFill>
                <a:latin typeface="Poppins"/>
                <a:ea typeface="Poppins"/>
                <a:cs typeface="Poppins"/>
                <a:sym typeface="Poppins"/>
              </a:rPr>
              <a:t>Title</a:t>
            </a:r>
          </a:p>
        </p:txBody>
      </p:sp>
      <p:sp>
        <p:nvSpPr>
          <p:cNvPr id="5" name="Freeform 5"/>
          <p:cNvSpPr/>
          <p:nvPr/>
        </p:nvSpPr>
        <p:spPr>
          <a:xfrm rot="-5400000">
            <a:off x="810324" y="-557176"/>
            <a:ext cx="2221833" cy="1672434"/>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sz="1688"/>
          </a:p>
        </p:txBody>
      </p:sp>
      <p:sp>
        <p:nvSpPr>
          <p:cNvPr id="6" name="Freeform 6"/>
          <p:cNvSpPr/>
          <p:nvPr/>
        </p:nvSpPr>
        <p:spPr>
          <a:xfrm>
            <a:off x="9671544" y="426544"/>
            <a:ext cx="621313" cy="518513"/>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sz="1688"/>
          </a:p>
        </p:txBody>
      </p:sp>
      <p:sp>
        <p:nvSpPr>
          <p:cNvPr id="7" name="TextBox 6">
            <a:extLst>
              <a:ext uri="{FF2B5EF4-FFF2-40B4-BE49-F238E27FC236}">
                <a16:creationId xmlns:a16="http://schemas.microsoft.com/office/drawing/2014/main" id="{4141BC7F-6019-4BA1-6F78-D697DA5052F5}"/>
              </a:ext>
            </a:extLst>
          </p:cNvPr>
          <p:cNvSpPr txBox="1"/>
          <p:nvPr/>
        </p:nvSpPr>
        <p:spPr>
          <a:xfrm>
            <a:off x="1694295" y="279041"/>
            <a:ext cx="8140484" cy="3746090"/>
          </a:xfrm>
          <a:prstGeom prst="rect">
            <a:avLst/>
          </a:prstGeom>
          <a:noFill/>
        </p:spPr>
        <p:txBody>
          <a:bodyPr wrap="square">
            <a:spAutoFit/>
          </a:bodyPr>
          <a:lstStyle/>
          <a:p>
            <a:pPr algn="l"/>
            <a:r>
              <a:rPr lang="en-GB" sz="2000" b="1" dirty="0"/>
              <a:t>Stemming and lemmatization are both text normalization techniques </a:t>
            </a:r>
            <a:r>
              <a:rPr lang="en-GB" sz="1688" dirty="0"/>
              <a:t>used in Natural Language Processing (NLP) to reduce word inflections to a common base root word:</a:t>
            </a:r>
          </a:p>
          <a:p>
            <a:pPr algn="l">
              <a:buFont typeface="Arial" panose="020B0604020202020204" pitchFamily="34" charset="0"/>
              <a:buChar char="•"/>
            </a:pPr>
            <a:r>
              <a:rPr lang="en-GB" sz="1688" dirty="0"/>
              <a:t>Stemming</a:t>
            </a:r>
          </a:p>
          <a:p>
            <a:pPr algn="l">
              <a:buFont typeface="Arial" panose="020B0604020202020204" pitchFamily="34" charset="0"/>
              <a:buChar char="•"/>
            </a:pPr>
            <a:r>
              <a:rPr lang="en-GB" sz="1688" dirty="0"/>
              <a:t>A rule-based method that removes common suffixes from the end of a word, often using language-specific rules. For example, stemming the word "caring" would return "car". Stemming is faster and more straightforward than lemmatization, but it can be inaccurate and sometimes lead to incorrect meanings or spellings. Stemming is often used in large datasets where performance is an issue.</a:t>
            </a:r>
          </a:p>
          <a:p>
            <a:pPr algn="l">
              <a:buFont typeface="Arial" panose="020B0604020202020204" pitchFamily="34" charset="0"/>
              <a:buChar char="•"/>
            </a:pPr>
            <a:r>
              <a:rPr lang="en-GB" sz="1688" dirty="0"/>
              <a:t>Lemmatization</a:t>
            </a:r>
          </a:p>
          <a:p>
            <a:pPr algn="l">
              <a:buFont typeface="Arial" panose="020B0604020202020204" pitchFamily="34" charset="0"/>
              <a:buChar char="•"/>
            </a:pPr>
            <a:r>
              <a:rPr lang="en-GB" sz="1688" dirty="0"/>
              <a:t>A more sophisticated process that considers the context and part of speech of a word to convert it to its base or dictionary form, called a lemma. For example, lemmatizing the word "caring" would return "care". Lemmatization is more accurate than stemming, but it's computationally expensive and slower to implement</a:t>
            </a:r>
          </a:p>
        </p:txBody>
      </p:sp>
      <p:sp>
        <p:nvSpPr>
          <p:cNvPr id="9" name="TextBox 8">
            <a:extLst>
              <a:ext uri="{FF2B5EF4-FFF2-40B4-BE49-F238E27FC236}">
                <a16:creationId xmlns:a16="http://schemas.microsoft.com/office/drawing/2014/main" id="{E744EE00-D405-A933-6DC9-A6952425DE81}"/>
              </a:ext>
            </a:extLst>
          </p:cNvPr>
          <p:cNvSpPr txBox="1"/>
          <p:nvPr/>
        </p:nvSpPr>
        <p:spPr>
          <a:xfrm>
            <a:off x="3099342" y="4075348"/>
            <a:ext cx="7362014" cy="1183081"/>
          </a:xfrm>
          <a:prstGeom prst="rect">
            <a:avLst/>
          </a:prstGeom>
          <a:noFill/>
        </p:spPr>
        <p:txBody>
          <a:bodyPr wrap="square">
            <a:spAutoFit/>
          </a:bodyPr>
          <a:lstStyle/>
          <a:p>
            <a:r>
              <a:rPr lang="en-GB" sz="1688" dirty="0"/>
              <a:t>The practical distinction between stemming and lemmatization is that, where</a:t>
            </a:r>
            <a:r>
              <a:rPr lang="en-GB" b="1" dirty="0"/>
              <a:t> stemming merely removes common suffixes from the end of word tokens, lemmatization ensures the output word is an existing normalized form of the word (for example, lemma</a:t>
            </a:r>
            <a:r>
              <a:rPr lang="en-GB" sz="1688" dirty="0"/>
              <a:t>) that can be found in the dictionary</a:t>
            </a:r>
            <a:endParaRPr lang="en-IN" sz="1688" dirty="0"/>
          </a:p>
        </p:txBody>
      </p:sp>
      <p:pic>
        <p:nvPicPr>
          <p:cNvPr id="1026" name="Picture 2" descr="A Detailed Study on Stemming vs Lemmatization In Python">
            <a:extLst>
              <a:ext uri="{FF2B5EF4-FFF2-40B4-BE49-F238E27FC236}">
                <a16:creationId xmlns:a16="http://schemas.microsoft.com/office/drawing/2014/main" id="{0D89DF5A-820A-8937-AA9A-016F49C359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88" y="0"/>
            <a:ext cx="1071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4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8F1A-4617-0DFA-5D89-B177A55B3B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283F18-7E5E-2360-C4B9-EF37383D66F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F65E9F6-BF59-797D-7C47-379D6BE31B53}"/>
              </a:ext>
            </a:extLst>
          </p:cNvPr>
          <p:cNvPicPr>
            <a:picLocks noChangeAspect="1"/>
          </p:cNvPicPr>
          <p:nvPr/>
        </p:nvPicPr>
        <p:blipFill>
          <a:blip r:embed="rId2"/>
          <a:stretch>
            <a:fillRect/>
          </a:stretch>
        </p:blipFill>
        <p:spPr>
          <a:xfrm>
            <a:off x="1036320" y="588826"/>
            <a:ext cx="9843490" cy="4816887"/>
          </a:xfrm>
          <a:prstGeom prst="rect">
            <a:avLst/>
          </a:prstGeom>
        </p:spPr>
      </p:pic>
    </p:spTree>
    <p:extLst>
      <p:ext uri="{BB962C8B-B14F-4D97-AF65-F5344CB8AC3E}">
        <p14:creationId xmlns:p14="http://schemas.microsoft.com/office/powerpoint/2010/main" val="242278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2D49-C8B4-9E92-E5F6-4A680C674D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2597E8-6098-E802-E022-5740CE9B65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6E3A597-9458-35EA-7EDE-8E4CC8B4D51C}"/>
              </a:ext>
            </a:extLst>
          </p:cNvPr>
          <p:cNvPicPr>
            <a:picLocks noChangeAspect="1"/>
          </p:cNvPicPr>
          <p:nvPr/>
        </p:nvPicPr>
        <p:blipFill>
          <a:blip r:embed="rId2"/>
          <a:stretch>
            <a:fillRect/>
          </a:stretch>
        </p:blipFill>
        <p:spPr>
          <a:xfrm>
            <a:off x="117570" y="139486"/>
            <a:ext cx="11146464" cy="6133124"/>
          </a:xfrm>
          <a:prstGeom prst="rect">
            <a:avLst/>
          </a:prstGeom>
        </p:spPr>
      </p:pic>
    </p:spTree>
    <p:extLst>
      <p:ext uri="{BB962C8B-B14F-4D97-AF65-F5344CB8AC3E}">
        <p14:creationId xmlns:p14="http://schemas.microsoft.com/office/powerpoint/2010/main" val="40713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264B9-9A3B-6211-C6C4-32618592EF72}"/>
              </a:ext>
            </a:extLst>
          </p:cNvPr>
          <p:cNvSpPr>
            <a:spLocks noGrp="1"/>
          </p:cNvSpPr>
          <p:nvPr>
            <p:ph type="title"/>
          </p:nvPr>
        </p:nvSpPr>
        <p:spPr>
          <a:xfrm>
            <a:off x="5172074" y="286603"/>
            <a:ext cx="5983605" cy="1450757"/>
          </a:xfrm>
        </p:spPr>
        <p:txBody>
          <a:bodyPr>
            <a:normAutofit/>
          </a:bodyPr>
          <a:lstStyle/>
          <a:p>
            <a:r>
              <a:rPr lang="en-IN" b="1" i="0">
                <a:effectLst/>
                <a:latin typeface="sohne"/>
              </a:rPr>
              <a:t>Data processing:</a:t>
            </a:r>
            <a:br>
              <a:rPr lang="en-IN" b="1" i="0">
                <a:effectLst/>
                <a:latin typeface="sohne"/>
              </a:rPr>
            </a:br>
            <a:endParaRPr lang="en-IN" dirty="0"/>
          </a:p>
        </p:txBody>
      </p:sp>
      <p:pic>
        <p:nvPicPr>
          <p:cNvPr id="5" name="Picture 4" descr="Graph">
            <a:extLst>
              <a:ext uri="{FF2B5EF4-FFF2-40B4-BE49-F238E27FC236}">
                <a16:creationId xmlns:a16="http://schemas.microsoft.com/office/drawing/2014/main" id="{8C5F83C4-A178-901A-D8BB-DCE28FFDF8DA}"/>
              </a:ext>
            </a:extLst>
          </p:cNvPr>
          <p:cNvPicPr>
            <a:picLocks noChangeAspect="1"/>
          </p:cNvPicPr>
          <p:nvPr/>
        </p:nvPicPr>
        <p:blipFill>
          <a:blip r:embed="rId2"/>
          <a:srcRect l="23497" r="34763"/>
          <a:stretch/>
        </p:blipFill>
        <p:spPr>
          <a:xfrm>
            <a:off x="21" y="3429000"/>
            <a:ext cx="2564276" cy="342900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CFCE6D-640B-D6E7-D434-5D25B112408E}"/>
              </a:ext>
            </a:extLst>
          </p:cNvPr>
          <p:cNvSpPr>
            <a:spLocks noGrp="1"/>
          </p:cNvSpPr>
          <p:nvPr>
            <p:ph idx="1"/>
          </p:nvPr>
        </p:nvSpPr>
        <p:spPr>
          <a:xfrm>
            <a:off x="2564297" y="894529"/>
            <a:ext cx="9303025" cy="4974564"/>
          </a:xfrm>
        </p:spPr>
        <p:txBody>
          <a:bodyPr>
            <a:normAutofit lnSpcReduction="10000"/>
          </a:bodyPr>
          <a:lstStyle/>
          <a:p>
            <a:pPr>
              <a:lnSpc>
                <a:spcPct val="100000"/>
              </a:lnSpc>
            </a:pPr>
            <a:r>
              <a:rPr lang="en-GB" sz="2000" b="1" i="0" dirty="0" err="1">
                <a:effectLst/>
                <a:latin typeface="source-serif-pro"/>
              </a:rPr>
              <a:t>numpy</a:t>
            </a:r>
            <a:r>
              <a:rPr lang="en-GB" sz="2000" b="1" i="0" dirty="0">
                <a:effectLst/>
                <a:latin typeface="source-serif-pro"/>
              </a:rPr>
              <a:t>:</a:t>
            </a:r>
            <a:br>
              <a:rPr lang="en-GB" sz="2000" b="0" i="0" dirty="0">
                <a:effectLst/>
                <a:latin typeface="source-serif-pro"/>
              </a:rPr>
            </a:br>
            <a:r>
              <a:rPr lang="en-GB" sz="2000" b="0" i="0" dirty="0">
                <a:effectLst/>
                <a:latin typeface="source-serif-pro"/>
              </a:rPr>
              <a:t>It is an abbreviation of numerical python which is a perfect tool for scientific computing and to perform from basic to advanced array operations. </a:t>
            </a:r>
            <a:r>
              <a:rPr lang="en-GB" sz="2000" b="0" i="0" dirty="0" err="1">
                <a:effectLst/>
                <a:latin typeface="source-serif-pro"/>
              </a:rPr>
              <a:t>numpy</a:t>
            </a:r>
            <a:r>
              <a:rPr lang="en-GB" sz="2000" b="0" i="0" dirty="0">
                <a:effectLst/>
                <a:latin typeface="source-serif-pro"/>
              </a:rPr>
              <a:t> offers many features to perform operations on n-array and </a:t>
            </a:r>
            <a:r>
              <a:rPr lang="en-GB" sz="2000" b="0" i="0" dirty="0" err="1">
                <a:effectLst/>
                <a:latin typeface="source-serif-pro"/>
              </a:rPr>
              <a:t>matrics</a:t>
            </a:r>
            <a:r>
              <a:rPr lang="en-GB" sz="2000" b="0" i="0" dirty="0">
                <a:effectLst/>
                <a:latin typeface="source-serif-pro"/>
              </a:rPr>
              <a:t>(n — indicates dimensions) like scaler and vectorization. It also helps to store the values of the same data type to make mathematical operations. It provides features to increase the performance in less execution time.</a:t>
            </a:r>
          </a:p>
          <a:p>
            <a:pPr>
              <a:lnSpc>
                <a:spcPct val="100000"/>
              </a:lnSpc>
            </a:pPr>
            <a:r>
              <a:rPr lang="en-GB" sz="2000" b="0" i="0" u="sng" dirty="0">
                <a:effectLst/>
                <a:latin typeface="Inter"/>
                <a:hlinkClick r:id="rId3"/>
              </a:rPr>
              <a:t>The Ultimate NumPy Tutorial for Data Science Beginners</a:t>
            </a:r>
            <a:endParaRPr lang="en-GB" sz="2000" b="0" i="0" dirty="0">
              <a:effectLst/>
              <a:latin typeface="Inter"/>
            </a:endParaRPr>
          </a:p>
          <a:p>
            <a:pPr>
              <a:lnSpc>
                <a:spcPct val="100000"/>
              </a:lnSpc>
            </a:pPr>
            <a:endParaRPr lang="en-GB" sz="2000" b="0" i="0" dirty="0">
              <a:effectLst/>
              <a:latin typeface="source-serif-pro"/>
            </a:endParaRPr>
          </a:p>
          <a:p>
            <a:pPr>
              <a:lnSpc>
                <a:spcPct val="100000"/>
              </a:lnSpc>
            </a:pPr>
            <a:r>
              <a:rPr lang="en-GB" sz="2000" b="1" i="0" dirty="0" err="1">
                <a:effectLst/>
                <a:latin typeface="sohne"/>
              </a:rPr>
              <a:t>scipy</a:t>
            </a:r>
            <a:r>
              <a:rPr lang="en-GB" sz="2000" b="1" i="0" dirty="0">
                <a:effectLst/>
                <a:latin typeface="sohne"/>
              </a:rPr>
              <a:t>:</a:t>
            </a:r>
          </a:p>
          <a:p>
            <a:pPr>
              <a:lnSpc>
                <a:spcPct val="100000"/>
              </a:lnSpc>
            </a:pPr>
            <a:r>
              <a:rPr lang="en-GB" sz="2000" b="0" i="0" dirty="0" err="1">
                <a:effectLst/>
                <a:latin typeface="source-serif-pro"/>
              </a:rPr>
              <a:t>scipy</a:t>
            </a:r>
            <a:r>
              <a:rPr lang="en-GB" sz="2000" b="0" i="0" dirty="0">
                <a:effectLst/>
                <a:latin typeface="source-serif-pro"/>
              </a:rPr>
              <a:t> is useful for linear algebra, integration, statistics, and optimization. Its most important functionality is that it is built upon </a:t>
            </a:r>
            <a:r>
              <a:rPr lang="en-GB" sz="2000" b="0" i="0" dirty="0" err="1">
                <a:effectLst/>
                <a:latin typeface="source-serif-pro"/>
              </a:rPr>
              <a:t>numpy</a:t>
            </a:r>
            <a:r>
              <a:rPr lang="en-GB" sz="2000" b="0" i="0" dirty="0">
                <a:effectLst/>
                <a:latin typeface="source-serif-pro"/>
              </a:rPr>
              <a:t> so it has similar features as </a:t>
            </a:r>
            <a:r>
              <a:rPr lang="en-GB" sz="2000" b="0" i="0" dirty="0" err="1">
                <a:effectLst/>
                <a:latin typeface="source-serif-pro"/>
              </a:rPr>
              <a:t>numpy</a:t>
            </a:r>
            <a:r>
              <a:rPr lang="en-GB" sz="2000" b="0" i="0" dirty="0">
                <a:effectLst/>
                <a:latin typeface="source-serif-pro"/>
              </a:rPr>
              <a:t> contains. It works for all types of scientific </a:t>
            </a:r>
            <a:r>
              <a:rPr lang="en-GB" sz="2000" b="0" i="0" dirty="0" err="1">
                <a:effectLst/>
                <a:latin typeface="source-serif-pro"/>
              </a:rPr>
              <a:t>programmings</a:t>
            </a:r>
            <a:r>
              <a:rPr lang="en-GB" sz="2000" b="0" i="0" dirty="0">
                <a:effectLst/>
                <a:latin typeface="source-serif-pro"/>
              </a:rPr>
              <a:t> such as science, mathematics, and engineering. All the array operations can be performed by using this library of n-array.</a:t>
            </a:r>
          </a:p>
          <a:p>
            <a:pPr>
              <a:lnSpc>
                <a:spcPct val="100000"/>
              </a:lnSpc>
            </a:pPr>
            <a:endParaRPr lang="en-IN" sz="1200" dirty="0"/>
          </a:p>
        </p:txBody>
      </p:sp>
    </p:spTree>
    <p:extLst>
      <p:ext uri="{BB962C8B-B14F-4D97-AF65-F5344CB8AC3E}">
        <p14:creationId xmlns:p14="http://schemas.microsoft.com/office/powerpoint/2010/main" val="36667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BE323C-0778-629F-8C8F-4576D4FF913D}"/>
              </a:ext>
            </a:extLst>
          </p:cNvPr>
          <p:cNvSpPr>
            <a:spLocks noGrp="1"/>
          </p:cNvSpPr>
          <p:nvPr>
            <p:ph type="title"/>
          </p:nvPr>
        </p:nvSpPr>
        <p:spPr>
          <a:xfrm>
            <a:off x="5172074" y="286604"/>
            <a:ext cx="5983605" cy="806702"/>
          </a:xfrm>
        </p:spPr>
        <p:txBody>
          <a:bodyPr>
            <a:normAutofit fontScale="90000"/>
          </a:bodyPr>
          <a:lstStyle/>
          <a:p>
            <a:r>
              <a:rPr lang="en-IN" sz="3300" b="1" i="0" dirty="0">
                <a:effectLst/>
                <a:latin typeface="sohne"/>
              </a:rPr>
              <a:t>Data manipulation and analysis:</a:t>
            </a:r>
            <a:br>
              <a:rPr lang="en-IN" sz="3300" b="1" i="0" dirty="0">
                <a:effectLst/>
                <a:latin typeface="sohne"/>
              </a:rPr>
            </a:br>
            <a:endParaRPr lang="en-IN" sz="3300" dirty="0"/>
          </a:p>
        </p:txBody>
      </p:sp>
      <p:pic>
        <p:nvPicPr>
          <p:cNvPr id="5" name="Picture 4" descr="Top view of cubes connected with black lines">
            <a:extLst>
              <a:ext uri="{FF2B5EF4-FFF2-40B4-BE49-F238E27FC236}">
                <a16:creationId xmlns:a16="http://schemas.microsoft.com/office/drawing/2014/main" id="{B40CB1AB-E5C2-DDCB-80E8-9B3EF03D410C}"/>
              </a:ext>
            </a:extLst>
          </p:cNvPr>
          <p:cNvPicPr>
            <a:picLocks noChangeAspect="1"/>
          </p:cNvPicPr>
          <p:nvPr/>
        </p:nvPicPr>
        <p:blipFill>
          <a:blip r:embed="rId2"/>
          <a:srcRect l="28128" r="18206"/>
          <a:stretch/>
        </p:blipFill>
        <p:spPr>
          <a:xfrm>
            <a:off x="20" y="10"/>
            <a:ext cx="2504641" cy="6400784"/>
          </a:xfrm>
          <a:prstGeom prst="rect">
            <a:avLst/>
          </a:prstGeom>
        </p:spPr>
      </p:pic>
      <p:cxnSp>
        <p:nvCxnSpPr>
          <p:cNvPr id="1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39C87-78C7-A69A-ED73-B1A5AD425238}"/>
              </a:ext>
            </a:extLst>
          </p:cNvPr>
          <p:cNvSpPr>
            <a:spLocks noGrp="1"/>
          </p:cNvSpPr>
          <p:nvPr>
            <p:ph idx="1"/>
          </p:nvPr>
        </p:nvSpPr>
        <p:spPr>
          <a:xfrm>
            <a:off x="2650210" y="666428"/>
            <a:ext cx="9541770" cy="5202666"/>
          </a:xfrm>
        </p:spPr>
        <p:txBody>
          <a:bodyPr>
            <a:normAutofit fontScale="70000" lnSpcReduction="20000"/>
          </a:bodyPr>
          <a:lstStyle/>
          <a:p>
            <a:pPr>
              <a:lnSpc>
                <a:spcPct val="120000"/>
              </a:lnSpc>
            </a:pPr>
            <a:r>
              <a:rPr lang="en-GB" sz="2600" b="1" i="0" dirty="0">
                <a:effectLst/>
                <a:latin typeface="sohne"/>
              </a:rPr>
              <a:t>PANDAS:</a:t>
            </a:r>
          </a:p>
          <a:p>
            <a:pPr>
              <a:lnSpc>
                <a:spcPct val="120000"/>
              </a:lnSpc>
            </a:pPr>
            <a:r>
              <a:rPr lang="en-GB" sz="2600" b="0" i="0" dirty="0">
                <a:effectLst/>
                <a:latin typeface="Inter"/>
              </a:rPr>
              <a:t>From Data Exploration to visualization to analysis. </a:t>
            </a:r>
            <a:r>
              <a:rPr lang="en-GB" sz="2600" b="0" i="0" dirty="0">
                <a:effectLst/>
                <a:latin typeface="source-serif-pro"/>
              </a:rPr>
              <a:t>It provides to access the n dimensions dataset with .csv, .html, .doc, .text, .</a:t>
            </a:r>
            <a:r>
              <a:rPr lang="en-GB" sz="2600" b="0" i="0" dirty="0" err="1">
                <a:effectLst/>
                <a:latin typeface="source-serif-pro"/>
              </a:rPr>
              <a:t>json</a:t>
            </a:r>
            <a:r>
              <a:rPr lang="en-GB" sz="2600" b="0" i="0" dirty="0">
                <a:effectLst/>
                <a:latin typeface="source-serif-pro"/>
              </a:rPr>
              <a:t> files.</a:t>
            </a:r>
          </a:p>
          <a:p>
            <a:pPr>
              <a:lnSpc>
                <a:spcPct val="120000"/>
              </a:lnSpc>
            </a:pPr>
            <a:r>
              <a:rPr lang="en-GB" sz="2600" b="0" i="0" dirty="0">
                <a:effectLst/>
                <a:latin typeface="source-serif-pro"/>
              </a:rPr>
              <a:t> It offers to work with labelled and relational datasets.</a:t>
            </a:r>
          </a:p>
          <a:p>
            <a:pPr>
              <a:lnSpc>
                <a:spcPct val="120000"/>
              </a:lnSpc>
            </a:pPr>
            <a:r>
              <a:rPr lang="en-GB" sz="2600" b="0" i="0" dirty="0">
                <a:effectLst/>
                <a:latin typeface="source-serif-pro"/>
              </a:rPr>
              <a:t>It contains the two most important features that are</a:t>
            </a:r>
          </a:p>
          <a:p>
            <a:pPr>
              <a:lnSpc>
                <a:spcPct val="120000"/>
              </a:lnSpc>
              <a:buFont typeface="+mj-lt"/>
              <a:buAutoNum type="arabicPeriod"/>
            </a:pPr>
            <a:r>
              <a:rPr lang="en-GB" sz="2600" b="0" i="0" dirty="0">
                <a:effectLst/>
                <a:latin typeface="source-serif-pro"/>
              </a:rPr>
              <a:t>It works with data structures like series and lists.</a:t>
            </a:r>
          </a:p>
          <a:p>
            <a:pPr>
              <a:lnSpc>
                <a:spcPct val="120000"/>
              </a:lnSpc>
              <a:buFont typeface="+mj-lt"/>
              <a:buAutoNum type="arabicPeriod"/>
            </a:pPr>
            <a:r>
              <a:rPr lang="en-GB" sz="2600" b="0" i="0" dirty="0">
                <a:effectLst/>
                <a:latin typeface="source-serif-pro"/>
              </a:rPr>
              <a:t>It allows us to work with a big dataset like data frames with n-dimensions and in table format.</a:t>
            </a:r>
          </a:p>
          <a:p>
            <a:pPr>
              <a:lnSpc>
                <a:spcPct val="120000"/>
              </a:lnSpc>
            </a:pPr>
            <a:r>
              <a:rPr lang="en-GB" sz="2600" b="0" i="0" dirty="0">
                <a:effectLst/>
                <a:latin typeface="source-serif-pro"/>
              </a:rPr>
              <a:t>It offers to convert the data structures into the data frame and to provide some data analysis tasks to find out the missing values, plot the data with histogram, drop the null values columns, and more. It has all the data manipulation, optimization, visualization, and data wrangling features.</a:t>
            </a:r>
            <a:endParaRPr lang="en-GB" sz="1600" b="0" i="0" dirty="0">
              <a:effectLst/>
              <a:latin typeface="source-serif-pro"/>
            </a:endParaRPr>
          </a:p>
          <a:p>
            <a:pPr>
              <a:lnSpc>
                <a:spcPct val="100000"/>
              </a:lnSpc>
            </a:pPr>
            <a:r>
              <a:rPr lang="en-IN" sz="1600" b="0" i="0" u="sng" dirty="0">
                <a:effectLst/>
                <a:latin typeface="Inter"/>
                <a:hlinkClick r:id="rId3"/>
              </a:rPr>
              <a:t>Pandas for Data Analysis</a:t>
            </a:r>
            <a:endParaRPr lang="en-IN" sz="1600" b="0" i="0" u="sng" dirty="0">
              <a:effectLst/>
              <a:latin typeface="Inter"/>
            </a:endParaRPr>
          </a:p>
          <a:p>
            <a:pPr>
              <a:lnSpc>
                <a:spcPct val="100000"/>
              </a:lnSpc>
            </a:pPr>
            <a:r>
              <a:rPr lang="en-IN"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https://www.hackerearth.com/practice/machine-learning/data-manipulation-visualisation-r-python/tutorial-data-manipulation-numpy-pandas-python/tutorial/</a:t>
            </a:r>
            <a:endParaRPr lang="en-IN" sz="1600" b="0" i="0" dirty="0">
              <a:effectLst/>
              <a:latin typeface="Inter"/>
            </a:endParaRPr>
          </a:p>
          <a:p>
            <a:pPr>
              <a:lnSpc>
                <a:spcPct val="100000"/>
              </a:lnSpc>
            </a:pPr>
            <a:endParaRPr lang="en-GB" sz="1200" b="0" i="0" dirty="0">
              <a:effectLst/>
              <a:latin typeface="source-serif-pro"/>
            </a:endParaRPr>
          </a:p>
          <a:p>
            <a:pPr>
              <a:lnSpc>
                <a:spcPct val="100000"/>
              </a:lnSpc>
            </a:pPr>
            <a:endParaRPr lang="en-IN" sz="1200" dirty="0"/>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36840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0524-D31C-EE43-831D-4BAB928633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A7049F-9211-31CA-A6A6-DD225458B0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9D60FB-92CF-2C52-70FE-0B3CC6F637F5}"/>
              </a:ext>
            </a:extLst>
          </p:cNvPr>
          <p:cNvPicPr>
            <a:picLocks noChangeAspect="1"/>
          </p:cNvPicPr>
          <p:nvPr/>
        </p:nvPicPr>
        <p:blipFill>
          <a:blip r:embed="rId2"/>
          <a:stretch>
            <a:fillRect/>
          </a:stretch>
        </p:blipFill>
        <p:spPr>
          <a:xfrm>
            <a:off x="1485256" y="299601"/>
            <a:ext cx="9221487" cy="6258798"/>
          </a:xfrm>
          <a:prstGeom prst="rect">
            <a:avLst/>
          </a:prstGeom>
        </p:spPr>
      </p:pic>
    </p:spTree>
    <p:extLst>
      <p:ext uri="{BB962C8B-B14F-4D97-AF65-F5344CB8AC3E}">
        <p14:creationId xmlns:p14="http://schemas.microsoft.com/office/powerpoint/2010/main" val="117290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04580-17C8-48A2-D776-CF7A4372BA84}"/>
              </a:ext>
            </a:extLst>
          </p:cNvPr>
          <p:cNvSpPr>
            <a:spLocks noGrp="1"/>
          </p:cNvSpPr>
          <p:nvPr>
            <p:ph type="title"/>
          </p:nvPr>
        </p:nvSpPr>
        <p:spPr>
          <a:xfrm>
            <a:off x="5172074" y="286603"/>
            <a:ext cx="5983605" cy="1450757"/>
          </a:xfrm>
        </p:spPr>
        <p:txBody>
          <a:bodyPr>
            <a:normAutofit/>
          </a:bodyPr>
          <a:lstStyle/>
          <a:p>
            <a:r>
              <a:rPr lang="en-IN" b="1" i="0">
                <a:effectLst/>
                <a:latin typeface="sohne"/>
              </a:rPr>
              <a:t> Data visualization:</a:t>
            </a:r>
            <a:br>
              <a:rPr lang="en-IN" b="1" i="0">
                <a:effectLst/>
                <a:latin typeface="sohne"/>
              </a:rPr>
            </a:br>
            <a:endParaRPr lang="en-IN" dirty="0"/>
          </a:p>
        </p:txBody>
      </p:sp>
      <p:pic>
        <p:nvPicPr>
          <p:cNvPr id="14" name="Picture 13" descr="Magnifying glass showing decling performance">
            <a:extLst>
              <a:ext uri="{FF2B5EF4-FFF2-40B4-BE49-F238E27FC236}">
                <a16:creationId xmlns:a16="http://schemas.microsoft.com/office/drawing/2014/main" id="{116F1843-9D1F-7AC5-94EB-FDDD3E6103F2}"/>
              </a:ext>
            </a:extLst>
          </p:cNvPr>
          <p:cNvPicPr>
            <a:picLocks noChangeAspect="1"/>
          </p:cNvPicPr>
          <p:nvPr/>
        </p:nvPicPr>
        <p:blipFill>
          <a:blip r:embed="rId2"/>
          <a:srcRect l="12429" r="42992" b="-1"/>
          <a:stretch/>
        </p:blipFill>
        <p:spPr>
          <a:xfrm>
            <a:off x="21" y="10"/>
            <a:ext cx="3829856" cy="6857990"/>
          </a:xfrm>
          <a:prstGeom prst="rect">
            <a:avLst/>
          </a:prstGeom>
        </p:spPr>
      </p:pic>
      <p:cxnSp>
        <p:nvCxnSpPr>
          <p:cNvPr id="15" name="Straight Connector 14">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F6C093-5360-0FFE-332E-40B8DEB24C46}"/>
              </a:ext>
            </a:extLst>
          </p:cNvPr>
          <p:cNvSpPr>
            <a:spLocks noGrp="1"/>
          </p:cNvSpPr>
          <p:nvPr>
            <p:ph idx="1"/>
          </p:nvPr>
        </p:nvSpPr>
        <p:spPr>
          <a:xfrm>
            <a:off x="4075043" y="1113194"/>
            <a:ext cx="7871791" cy="5744805"/>
          </a:xfrm>
        </p:spPr>
        <p:txBody>
          <a:bodyPr>
            <a:normAutofit fontScale="92500" lnSpcReduction="10000"/>
          </a:bodyPr>
          <a:lstStyle/>
          <a:p>
            <a:pPr>
              <a:lnSpc>
                <a:spcPct val="100000"/>
              </a:lnSpc>
            </a:pPr>
            <a:r>
              <a:rPr lang="en-GB" sz="2100" b="1" i="0" dirty="0">
                <a:effectLst/>
                <a:latin typeface="sohne"/>
              </a:rPr>
              <a:t>matplotlib:</a:t>
            </a:r>
          </a:p>
          <a:p>
            <a:pPr>
              <a:lnSpc>
                <a:spcPct val="100000"/>
              </a:lnSpc>
            </a:pPr>
            <a:r>
              <a:rPr lang="en-GB" sz="2100" b="0" i="0" dirty="0">
                <a:effectLst/>
                <a:latin typeface="source-serif-pro"/>
              </a:rPr>
              <a:t>matplotlib is a standard library for data science that helps in generating data representation in 2D and 3D planes. The data is represented in graphs, histograms, boxplots, scatter plots, bar charts, pie charts, and many types of graphs. It also provides an object-oriented API to embed the plot into applications. It has a feature that it provides the scientific tools, unlike </a:t>
            </a:r>
            <a:r>
              <a:rPr lang="en-GB" sz="2100" b="0" i="0" dirty="0" err="1">
                <a:effectLst/>
                <a:latin typeface="source-serif-pro"/>
              </a:rPr>
              <a:t>Matlab</a:t>
            </a:r>
            <a:r>
              <a:rPr lang="en-GB" sz="2100" b="0" i="0" dirty="0">
                <a:effectLst/>
                <a:latin typeface="source-serif-pro"/>
              </a:rPr>
              <a:t> and Mathematica. It is used for a structured dataset for manipulation and data management and also used for data preparation before feeding the data to the ML model.</a:t>
            </a:r>
          </a:p>
          <a:p>
            <a:pPr>
              <a:lnSpc>
                <a:spcPct val="100000"/>
              </a:lnSpc>
            </a:pPr>
            <a:r>
              <a:rPr lang="en-GB" sz="2100" b="1" i="0" dirty="0">
                <a:effectLst/>
                <a:latin typeface="sohne"/>
              </a:rPr>
              <a:t>seaborn:</a:t>
            </a:r>
          </a:p>
          <a:p>
            <a:pPr>
              <a:lnSpc>
                <a:spcPct val="100000"/>
              </a:lnSpc>
            </a:pPr>
            <a:r>
              <a:rPr lang="en-GB" sz="2100" b="0" i="0" dirty="0">
                <a:effectLst/>
                <a:latin typeface="source-serif-pro"/>
              </a:rPr>
              <a:t>As </a:t>
            </a:r>
            <a:r>
              <a:rPr lang="en-GB" sz="2100" b="0" i="0" dirty="0" err="1">
                <a:effectLst/>
                <a:latin typeface="source-serif-pro"/>
              </a:rPr>
              <a:t>scipy</a:t>
            </a:r>
            <a:r>
              <a:rPr lang="en-GB" sz="2100" b="0" i="0" dirty="0">
                <a:effectLst/>
                <a:latin typeface="source-serif-pro"/>
              </a:rPr>
              <a:t> built upon </a:t>
            </a:r>
            <a:r>
              <a:rPr lang="en-GB" sz="2100" b="0" i="0" dirty="0" err="1">
                <a:effectLst/>
                <a:latin typeface="source-serif-pro"/>
              </a:rPr>
              <a:t>numpy</a:t>
            </a:r>
            <a:r>
              <a:rPr lang="en-GB" sz="2100" b="0" i="0" dirty="0">
                <a:effectLst/>
                <a:latin typeface="source-serif-pro"/>
              </a:rPr>
              <a:t> similarly seaborn built upon the matplotlib, so it has all the features as matplotlib offers with additional qualities. It is also used for data visualization for statistical models. Heatmaps and other various kinds of visualization are used for data visualizations. It is used for statistical data visualization and gives informative statistical graphics.</a:t>
            </a:r>
          </a:p>
          <a:p>
            <a:pPr>
              <a:lnSpc>
                <a:spcPct val="100000"/>
              </a:lnSpc>
            </a:pPr>
            <a:r>
              <a:rPr lang="en-IN" sz="2100" dirty="0">
                <a:hlinkClick r:id="rId3"/>
              </a:rPr>
              <a:t>https://colab.research.google.com/drive/10esU2RhHFiWA9waq3qQc7TcCpnBM4weA?usp=sharing</a:t>
            </a:r>
            <a:endParaRPr lang="en-IN" sz="2100" dirty="0"/>
          </a:p>
          <a:p>
            <a:pPr>
              <a:lnSpc>
                <a:spcPct val="100000"/>
              </a:lnSpc>
            </a:pPr>
            <a:endParaRPr lang="en-IN" sz="1200" dirty="0"/>
          </a:p>
        </p:txBody>
      </p:sp>
    </p:spTree>
    <p:extLst>
      <p:ext uri="{BB962C8B-B14F-4D97-AF65-F5344CB8AC3E}">
        <p14:creationId xmlns:p14="http://schemas.microsoft.com/office/powerpoint/2010/main" val="277523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CFE24-897B-5760-13CD-8D13D26E72AB}"/>
              </a:ext>
            </a:extLst>
          </p:cNvPr>
          <p:cNvSpPr>
            <a:spLocks noGrp="1"/>
          </p:cNvSpPr>
          <p:nvPr>
            <p:ph type="title"/>
          </p:nvPr>
        </p:nvSpPr>
        <p:spPr>
          <a:xfrm>
            <a:off x="6411685" y="634946"/>
            <a:ext cx="5127171" cy="1450757"/>
          </a:xfrm>
        </p:spPr>
        <p:txBody>
          <a:bodyPr>
            <a:normAutofit/>
          </a:bodyPr>
          <a:lstStyle/>
          <a:p>
            <a:r>
              <a:rPr lang="en-GB" sz="3300" b="1" i="0">
                <a:effectLst/>
                <a:latin typeface="sohne"/>
              </a:rPr>
              <a:t>4 Data mining and Machine learning:</a:t>
            </a:r>
            <a:br>
              <a:rPr lang="en-GB" sz="3300" b="1" i="0">
                <a:effectLst/>
                <a:latin typeface="sohne"/>
              </a:rPr>
            </a:br>
            <a:endParaRPr lang="en-IN" sz="3300"/>
          </a:p>
        </p:txBody>
      </p:sp>
      <p:pic>
        <p:nvPicPr>
          <p:cNvPr id="5" name="Picture 4">
            <a:extLst>
              <a:ext uri="{FF2B5EF4-FFF2-40B4-BE49-F238E27FC236}">
                <a16:creationId xmlns:a16="http://schemas.microsoft.com/office/drawing/2014/main" id="{5444B6F1-CF4A-E98D-0036-E36C4CA0F79A}"/>
              </a:ext>
            </a:extLst>
          </p:cNvPr>
          <p:cNvPicPr>
            <a:picLocks noChangeAspect="1"/>
          </p:cNvPicPr>
          <p:nvPr/>
        </p:nvPicPr>
        <p:blipFill>
          <a:blip r:embed="rId2"/>
          <a:stretch>
            <a:fillRect/>
          </a:stretch>
        </p:blipFill>
        <p:spPr>
          <a:xfrm>
            <a:off x="643193" y="1836682"/>
            <a:ext cx="4316540" cy="2417262"/>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2E9431-7BF4-F6A8-D713-3F7A09A65A5E}"/>
              </a:ext>
            </a:extLst>
          </p:cNvPr>
          <p:cNvSpPr>
            <a:spLocks noGrp="1"/>
          </p:cNvSpPr>
          <p:nvPr>
            <p:ph idx="1"/>
          </p:nvPr>
        </p:nvSpPr>
        <p:spPr>
          <a:xfrm>
            <a:off x="5307496" y="1836682"/>
            <a:ext cx="6231360" cy="4032412"/>
          </a:xfrm>
        </p:spPr>
        <p:txBody>
          <a:bodyPr>
            <a:normAutofit/>
          </a:bodyPr>
          <a:lstStyle/>
          <a:p>
            <a:r>
              <a:rPr lang="en-GB" sz="2400" b="1" i="0" dirty="0" err="1">
                <a:effectLst/>
                <a:latin typeface="Calibri" panose="020F0502020204030204" pitchFamily="34" charset="0"/>
                <a:cs typeface="Calibri" panose="020F0502020204030204" pitchFamily="34" charset="0"/>
              </a:rPr>
              <a:t>sklearn</a:t>
            </a:r>
            <a:r>
              <a:rPr lang="en-GB" sz="2400" b="1" i="0" dirty="0">
                <a:effectLst/>
                <a:latin typeface="Calibri" panose="020F0502020204030204" pitchFamily="34" charset="0"/>
                <a:cs typeface="Calibri" panose="020F0502020204030204" pitchFamily="34" charset="0"/>
              </a:rPr>
              <a:t>(scikit learn):</a:t>
            </a:r>
          </a:p>
          <a:p>
            <a:r>
              <a:rPr lang="en-GB" sz="2400" b="0" i="0" dirty="0">
                <a:effectLst/>
                <a:latin typeface="Calibri" panose="020F0502020204030204" pitchFamily="34" charset="0"/>
                <a:cs typeface="Calibri" panose="020F0502020204030204" pitchFamily="34" charset="0"/>
              </a:rPr>
              <a:t>It is an industry-standard library of python which is mostly used for data science projects. Many machine learning algorithms and data mining problems like regression, classification, clustering, and dimensionality reduction solved with </a:t>
            </a:r>
            <a:r>
              <a:rPr lang="en-GB" sz="2400" b="0" i="0" dirty="0" err="1">
                <a:effectLst/>
                <a:latin typeface="Calibri" panose="020F0502020204030204" pitchFamily="34" charset="0"/>
                <a:cs typeface="Calibri" panose="020F0502020204030204" pitchFamily="34" charset="0"/>
              </a:rPr>
              <a:t>sklearn</a:t>
            </a:r>
            <a:r>
              <a:rPr lang="en-GB" sz="2400" b="0" i="0" dirty="0">
                <a:effectLst/>
                <a:latin typeface="Calibri" panose="020F0502020204030204" pitchFamily="34" charset="0"/>
                <a:cs typeface="Calibri" panose="020F0502020204030204" pitchFamily="34" charset="0"/>
              </a:rPr>
              <a:t>. It uses </a:t>
            </a:r>
            <a:r>
              <a:rPr lang="en-GB" sz="2400" b="0" i="0" dirty="0" err="1">
                <a:effectLst/>
                <a:latin typeface="Calibri" panose="020F0502020204030204" pitchFamily="34" charset="0"/>
                <a:cs typeface="Calibri" panose="020F0502020204030204" pitchFamily="34" charset="0"/>
              </a:rPr>
              <a:t>scipy</a:t>
            </a:r>
            <a:r>
              <a:rPr lang="en-GB" sz="2400" b="0" i="0" dirty="0">
                <a:effectLst/>
                <a:latin typeface="Calibri" panose="020F0502020204030204" pitchFamily="34" charset="0"/>
                <a:cs typeface="Calibri" panose="020F0502020204030204" pitchFamily="34" charset="0"/>
              </a:rPr>
              <a:t> internally with its many packages that allow many statistical operations for the ML model.</a:t>
            </a:r>
          </a:p>
          <a:p>
            <a:endParaRPr lang="en-IN" dirty="0"/>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92466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1433-D793-1378-58EB-3E23BBE86A08}"/>
              </a:ext>
            </a:extLst>
          </p:cNvPr>
          <p:cNvSpPr>
            <a:spLocks noGrp="1"/>
          </p:cNvSpPr>
          <p:nvPr>
            <p:ph type="title"/>
          </p:nvPr>
        </p:nvSpPr>
        <p:spPr/>
        <p:txBody>
          <a:bodyPr/>
          <a:lstStyle/>
          <a:p>
            <a:r>
              <a:rPr lang="en-GB" b="1" i="0" dirty="0">
                <a:solidFill>
                  <a:srgbClr val="242424"/>
                </a:solidFill>
                <a:effectLst/>
                <a:latin typeface="sohne"/>
              </a:rPr>
              <a:t>5 Statistical </a:t>
            </a:r>
            <a:r>
              <a:rPr lang="en-GB" b="1" i="0" dirty="0" err="1">
                <a:solidFill>
                  <a:srgbClr val="242424"/>
                </a:solidFill>
                <a:effectLst/>
                <a:latin typeface="sohne"/>
              </a:rPr>
              <a:t>modeling</a:t>
            </a:r>
            <a:r>
              <a:rPr lang="en-GB" b="1" i="0" dirty="0">
                <a:solidFill>
                  <a:srgbClr val="242424"/>
                </a:solidFill>
                <a:effectLst/>
                <a:latin typeface="sohne"/>
              </a:rPr>
              <a:t> and testing:</a:t>
            </a:r>
            <a:br>
              <a:rPr lang="en-GB" b="1" i="0" dirty="0">
                <a:solidFill>
                  <a:srgbClr val="242424"/>
                </a:solidFill>
                <a:effectLst/>
                <a:latin typeface="sohne"/>
              </a:rPr>
            </a:br>
            <a:endParaRPr lang="en-IN" dirty="0"/>
          </a:p>
        </p:txBody>
      </p:sp>
      <p:sp>
        <p:nvSpPr>
          <p:cNvPr id="3" name="Content Placeholder 2">
            <a:extLst>
              <a:ext uri="{FF2B5EF4-FFF2-40B4-BE49-F238E27FC236}">
                <a16:creationId xmlns:a16="http://schemas.microsoft.com/office/drawing/2014/main" id="{459A20AC-0D87-AF40-7AC0-5EA5442D2841}"/>
              </a:ext>
            </a:extLst>
          </p:cNvPr>
          <p:cNvSpPr>
            <a:spLocks noGrp="1"/>
          </p:cNvSpPr>
          <p:nvPr>
            <p:ph idx="1"/>
          </p:nvPr>
        </p:nvSpPr>
        <p:spPr/>
        <p:txBody>
          <a:bodyPr/>
          <a:lstStyle/>
          <a:p>
            <a:pPr algn="l"/>
            <a:r>
              <a:rPr lang="en-GB" b="1" i="0" dirty="0" err="1">
                <a:solidFill>
                  <a:srgbClr val="242424"/>
                </a:solidFill>
                <a:effectLst/>
                <a:latin typeface="sohne"/>
              </a:rPr>
              <a:t>statsmodel</a:t>
            </a:r>
            <a:r>
              <a:rPr lang="en-GB" b="1" i="0" dirty="0">
                <a:solidFill>
                  <a:srgbClr val="242424"/>
                </a:solidFill>
                <a:effectLst/>
                <a:latin typeface="sohne"/>
              </a:rPr>
              <a:t>:</a:t>
            </a:r>
          </a:p>
          <a:p>
            <a:pPr algn="l"/>
            <a:r>
              <a:rPr lang="en-GB" b="0" i="0" dirty="0">
                <a:solidFill>
                  <a:srgbClr val="242424"/>
                </a:solidFill>
                <a:effectLst/>
                <a:latin typeface="source-serif-pro"/>
              </a:rPr>
              <a:t>It is another most important library of python that is used after model building to find out the statistical issues and their solutions. It is used to explore the data, estimating statistical models, and statistical testing. It allows us to perform predictive and prescriptive analytics with inferential and descriptive statistics. For example, if we have categorical data so we would use a classification model for that, but which classification model is suitable according to the business problem we will choose that model.</a:t>
            </a:r>
          </a:p>
          <a:p>
            <a:endParaRPr lang="en-IN" dirty="0"/>
          </a:p>
        </p:txBody>
      </p:sp>
    </p:spTree>
    <p:extLst>
      <p:ext uri="{BB962C8B-B14F-4D97-AF65-F5344CB8AC3E}">
        <p14:creationId xmlns:p14="http://schemas.microsoft.com/office/powerpoint/2010/main" val="427541815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{1EF7BFD2-9599-42D2-AB19-4A6C9408B8D0}tf33845126_win32</Template>
  <TotalTime>8089</TotalTime>
  <Words>1437</Words>
  <Application>Microsoft Office PowerPoint</Application>
  <PresentationFormat>Widescreen</PresentationFormat>
  <Paragraphs>62</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Bookman Old Style</vt:lpstr>
      <vt:lpstr>Calibri</vt:lpstr>
      <vt:lpstr>Franklin Gothic Book</vt:lpstr>
      <vt:lpstr>Hammersmith One</vt:lpstr>
      <vt:lpstr>Inter</vt:lpstr>
      <vt:lpstr>Poppins</vt:lpstr>
      <vt:lpstr>sohne</vt:lpstr>
      <vt:lpstr>source-serif-pro</vt:lpstr>
      <vt:lpstr>Times New Roman</vt:lpstr>
      <vt:lpstr>1_RetrospectVTI</vt:lpstr>
      <vt:lpstr>Python Libraries</vt:lpstr>
      <vt:lpstr>PowerPoint Presentation</vt:lpstr>
      <vt:lpstr>PowerPoint Presentation</vt:lpstr>
      <vt:lpstr>Data processing: </vt:lpstr>
      <vt:lpstr>Data manipulation and analysis: </vt:lpstr>
      <vt:lpstr>PowerPoint Presentation</vt:lpstr>
      <vt:lpstr> Data visualization: </vt:lpstr>
      <vt:lpstr>4 Data mining and Machine learning: </vt:lpstr>
      <vt:lpstr>5 Statistical modeling and testing: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Libraries</dc:title>
  <dc:creator>Richa Golash</dc:creator>
  <cp:lastModifiedBy>Richa Golash</cp:lastModifiedBy>
  <cp:revision>13</cp:revision>
  <dcterms:created xsi:type="dcterms:W3CDTF">2024-08-05T23:54:38Z</dcterms:created>
  <dcterms:modified xsi:type="dcterms:W3CDTF">2024-08-11T14:43:47Z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